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8"/>
  </p:notesMasterIdLst>
  <p:sldIdLst>
    <p:sldId id="261" r:id="rId5"/>
    <p:sldId id="337" r:id="rId6"/>
    <p:sldId id="344" r:id="rId7"/>
    <p:sldId id="339" r:id="rId8"/>
    <p:sldId id="359" r:id="rId9"/>
    <p:sldId id="360" r:id="rId10"/>
    <p:sldId id="371" r:id="rId11"/>
    <p:sldId id="355" r:id="rId12"/>
    <p:sldId id="350" r:id="rId13"/>
    <p:sldId id="361" r:id="rId14"/>
    <p:sldId id="270" r:id="rId15"/>
    <p:sldId id="362" r:id="rId16"/>
    <p:sldId id="364" r:id="rId17"/>
    <p:sldId id="365" r:id="rId18"/>
    <p:sldId id="363" r:id="rId19"/>
    <p:sldId id="357" r:id="rId20"/>
    <p:sldId id="367" r:id="rId21"/>
    <p:sldId id="366" r:id="rId22"/>
    <p:sldId id="368" r:id="rId23"/>
    <p:sldId id="369" r:id="rId24"/>
    <p:sldId id="370" r:id="rId25"/>
    <p:sldId id="332" r:id="rId26"/>
    <p:sldId id="342" r:id="rId27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C2D501"/>
    <a:srgbClr val="DB0532"/>
    <a:srgbClr val="B14EC4"/>
    <a:srgbClr val="FF595A"/>
    <a:srgbClr val="D39F17"/>
    <a:srgbClr val="58C0E9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7"/>
    <p:restoredTop sz="94455"/>
  </p:normalViewPr>
  <p:slideViewPr>
    <p:cSldViewPr>
      <p:cViewPr varScale="1">
        <p:scale>
          <a:sx n="62" d="100"/>
          <a:sy n="62" d="100"/>
        </p:scale>
        <p:origin x="38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Rioseco A." userId="e21b52db-8365-4c6d-83f6-83bacc58cb73" providerId="ADAL" clId="{C9D41DC7-B4E3-4E77-92AA-4D45CC6190A1}"/>
    <pc:docChg chg="undo custSel modSld">
      <pc:chgData name="Antonio Rioseco A." userId="e21b52db-8365-4c6d-83f6-83bacc58cb73" providerId="ADAL" clId="{C9D41DC7-B4E3-4E77-92AA-4D45CC6190A1}" dt="2025-01-28T20:08:43.698" v="6" actId="20577"/>
      <pc:docMkLst>
        <pc:docMk/>
      </pc:docMkLst>
      <pc:sldChg chg="modSp mod">
        <pc:chgData name="Antonio Rioseco A." userId="e21b52db-8365-4c6d-83f6-83bacc58cb73" providerId="ADAL" clId="{C9D41DC7-B4E3-4E77-92AA-4D45CC6190A1}" dt="2025-01-28T20:08:43.698" v="6" actId="20577"/>
        <pc:sldMkLst>
          <pc:docMk/>
          <pc:sldMk cId="392296852" sldId="364"/>
        </pc:sldMkLst>
        <pc:spChg chg="mod">
          <ac:chgData name="Antonio Rioseco A." userId="e21b52db-8365-4c6d-83f6-83bacc58cb73" providerId="ADAL" clId="{C9D41DC7-B4E3-4E77-92AA-4D45CC6190A1}" dt="2025-01-28T20:08:43.698" v="6" actId="20577"/>
          <ac:spMkLst>
            <pc:docMk/>
            <pc:sldMk cId="392296852" sldId="364"/>
            <ac:spMk id="4" creationId="{881A51F1-264E-CECC-6451-D253212A496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28-01-2025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250" y="8169275"/>
            <a:ext cx="10210800" cy="1754326"/>
          </a:xfrm>
        </p:spPr>
        <p:txBody>
          <a:bodyPr/>
          <a:lstStyle/>
          <a:p>
            <a:r>
              <a:rPr lang="es-CL" sz="3800" spc="-10" dirty="0"/>
              <a:t>Fundamentos de Programación FPY</a:t>
            </a:r>
            <a:br>
              <a:rPr lang="es-CL" sz="3800" spc="-10" dirty="0"/>
            </a:br>
            <a:r>
              <a:rPr lang="es-CL" sz="3800" spc="-10" dirty="0"/>
              <a:t>Estructuras de decisión en </a:t>
            </a:r>
            <a:r>
              <a:rPr lang="es-CL" b="0" spc="-10" dirty="0"/>
              <a:t>Pseudocódigo</a:t>
            </a:r>
            <a:br>
              <a:rPr lang="es-CL" sz="3800" dirty="0"/>
            </a:br>
            <a:endParaRPr lang="es-CL" sz="3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369332"/>
          </a:xfrm>
        </p:spPr>
        <p:txBody>
          <a:bodyPr/>
          <a:lstStyle/>
          <a:p>
            <a:r>
              <a:rPr lang="es-CL" sz="2400" dirty="0">
                <a:latin typeface="Arial"/>
                <a:cs typeface="Arial"/>
              </a:rPr>
              <a:t>NOMBRE Y FECHA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 IF-ELSE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2660650" y="2460457"/>
            <a:ext cx="15621000" cy="1522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000" dirty="0">
                <a:latin typeface="Consolas"/>
                <a:cs typeface="Consolas"/>
              </a:rPr>
              <a:t>Permite ejecutar un bloque de código si una condición es verdadera y otro bloque si la condición es falsa.</a:t>
            </a:r>
            <a:endParaRPr lang="es-ES_tradnl" sz="3000" dirty="0">
              <a:latin typeface="Consolas"/>
              <a:cs typeface="Consolas"/>
              <a:sym typeface="Consola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s-ES_tradnl" sz="3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BAD33C-5A17-9DC2-93ED-F4E65DEC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3786887"/>
            <a:ext cx="11277600" cy="506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5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83058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Estructuras de decisión anidadas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 IF-ELSE   IF-ELSE (Decisión Anidada)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2660650" y="2460457"/>
            <a:ext cx="15621000" cy="188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000" dirty="0">
                <a:latin typeface="Consolas"/>
                <a:cs typeface="Consolas"/>
              </a:rPr>
              <a:t>Utilizada cuando hay múltiples condiciones que deben ser evaluadas en secuencia. Se ejecuta el bloque correspondiente a la primera condición verdadera.</a:t>
            </a:r>
            <a:endParaRPr lang="es-ES_tradnl" sz="3000" dirty="0">
              <a:latin typeface="Consolas"/>
              <a:cs typeface="Consolas"/>
              <a:sym typeface="Consola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s-ES_tradnl" sz="3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EA6983-F9E6-A5DF-FC63-E183234C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3787916"/>
            <a:ext cx="10496550" cy="635682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77A72F-31B4-A1A2-4A89-75666AD20E7D}"/>
              </a:ext>
            </a:extLst>
          </p:cNvPr>
          <p:cNvSpPr txBox="1">
            <a:spLocks/>
          </p:cNvSpPr>
          <p:nvPr/>
        </p:nvSpPr>
        <p:spPr>
          <a:xfrm>
            <a:off x="14090650" y="5571807"/>
            <a:ext cx="557197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000" dirty="0"/>
              <a:t>¡Escribe este nuevo código en tu computador!, nombra como “</a:t>
            </a:r>
            <a:r>
              <a:rPr lang="es-CL" sz="3000" dirty="0" err="1"/>
              <a:t>decisionanidada</a:t>
            </a:r>
            <a:r>
              <a:rPr lang="es-CL" sz="3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96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Tips</a:t>
            </a:r>
            <a:r>
              <a:rPr lang="es-CL" dirty="0"/>
              <a:t> para abordar las decisiones anidadas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060450" y="1844675"/>
            <a:ext cx="17449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s-CL" sz="3000">
                <a:latin typeface="Consolas"/>
                <a:cs typeface="Consolas"/>
              </a:rPr>
              <a:t>Desglose </a:t>
            </a:r>
            <a:r>
              <a:rPr lang="es-CL" sz="3000" dirty="0">
                <a:latin typeface="Consolas"/>
                <a:cs typeface="Consolas"/>
              </a:rPr>
              <a:t>de Problemas:</a:t>
            </a:r>
          </a:p>
          <a:p>
            <a:pPr algn="l"/>
            <a:r>
              <a:rPr lang="es-CL" sz="3000" dirty="0">
                <a:latin typeface="Consolas"/>
                <a:cs typeface="Consolas"/>
              </a:rPr>
              <a:t>	Divide el problema en partes más pequeñas. Aborda cada condición por separado antes de combinarlas en decisiones anidadas. Al entender cada parte, te resultará más fácil abordar la complejidad general.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algn="l"/>
            <a:r>
              <a:rPr lang="es-CL" sz="3000" dirty="0">
                <a:latin typeface="Consolas"/>
                <a:cs typeface="Consolas"/>
              </a:rPr>
              <a:t>2.  Construcción Gradual:</a:t>
            </a:r>
          </a:p>
          <a:p>
            <a:pPr algn="l"/>
            <a:r>
              <a:rPr lang="es-CL" sz="3000" dirty="0">
                <a:latin typeface="Consolas"/>
                <a:cs typeface="Consolas"/>
              </a:rPr>
              <a:t>	Comienza con ejemplos pequeños y aumenta gradualmente la complejidad. Construye tu comprensión paso a paso, comenzando con situaciones simples y avanzando hacia casos más desafiantes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algn="l"/>
            <a:r>
              <a:rPr lang="es-CL" sz="3000" dirty="0">
                <a:latin typeface="Consolas"/>
                <a:cs typeface="Consolas"/>
              </a:rPr>
              <a:t>3. Visualización con Diagramas de Flujo:</a:t>
            </a:r>
          </a:p>
          <a:p>
            <a:pPr algn="l"/>
            <a:r>
              <a:rPr lang="es-CL" sz="3000" dirty="0">
                <a:latin typeface="Consolas"/>
                <a:cs typeface="Consolas"/>
              </a:rPr>
              <a:t>	Utiliza diagramas de flujo para visualizar el flujo de tu programa. Estos diagramas ayudan a seguir la lógica y comprender cómo las decisiones anidadas afectan el recorrido del programa.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algn="l"/>
            <a:r>
              <a:rPr lang="es-CL" sz="3000" dirty="0">
                <a:latin typeface="Consolas"/>
                <a:cs typeface="Consolas"/>
              </a:rPr>
              <a:t>4. Observación del Código de Otros:</a:t>
            </a:r>
          </a:p>
          <a:p>
            <a:pPr algn="l"/>
            <a:r>
              <a:rPr lang="es-CL" sz="3000" dirty="0">
                <a:latin typeface="Consolas"/>
                <a:cs typeface="Consolas"/>
              </a:rPr>
              <a:t>	Examina el código de otros programadores que utilicen decisiones anidadas. Observa cómo estructuran sus decisiones y cómo organizan su lógica condicional</a:t>
            </a:r>
          </a:p>
        </p:txBody>
      </p:sp>
    </p:spTree>
    <p:extLst>
      <p:ext uri="{BB962C8B-B14F-4D97-AF65-F5344CB8AC3E}">
        <p14:creationId xmlns:p14="http://schemas.microsoft.com/office/powerpoint/2010/main" val="39229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Recuerden……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0737850" y="2149475"/>
            <a:ext cx="7620000" cy="755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3000" dirty="0">
                <a:latin typeface="Consolas"/>
                <a:cs typeface="Consolas"/>
              </a:rPr>
              <a:t>Recuerden que la maestría en programación no se logra de la noche a la mañana, sino a través de la dedicación y la persistencia. Cuanto más tiempo dediquen a practicar, más sencilla se volverá la programación. Cada línea de código que escriban es un paso más cerca de alcanzar sus metas.</a:t>
            </a:r>
          </a:p>
          <a:p>
            <a:pPr algn="just"/>
            <a:endParaRPr lang="es-CL" sz="3000" dirty="0">
              <a:latin typeface="Consolas"/>
              <a:cs typeface="Consolas"/>
            </a:endParaRPr>
          </a:p>
          <a:p>
            <a:pPr algn="just"/>
            <a:r>
              <a:rPr lang="es-CL" sz="3000" dirty="0">
                <a:latin typeface="Consolas"/>
                <a:cs typeface="Consolas"/>
              </a:rPr>
              <a:t>Al principio puede ser complejo, pero verás que cada día se volverá más sencillo, esto se logra dedicando </a:t>
            </a:r>
            <a:r>
              <a:rPr lang="es-CL" sz="3500" b="1" dirty="0">
                <a:latin typeface="Consolas"/>
                <a:cs typeface="Consolas"/>
              </a:rPr>
              <a:t>tiempo y esfuerzo</a:t>
            </a:r>
            <a:r>
              <a:rPr lang="es-CL" sz="3000" dirty="0">
                <a:latin typeface="Consolas"/>
                <a:cs typeface="Consolas"/>
              </a:rPr>
              <a:t> a la programación.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3F4615-D275-089B-F8F9-A21F270F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2301875"/>
            <a:ext cx="7200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01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8305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Ejemplos prácticos</a:t>
            </a:r>
          </a:p>
        </p:txBody>
      </p:sp>
    </p:spTree>
    <p:extLst>
      <p:ext uri="{BB962C8B-B14F-4D97-AF65-F5344CB8AC3E}">
        <p14:creationId xmlns:p14="http://schemas.microsoft.com/office/powerpoint/2010/main" val="201809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</p:spPr>
        <p:txBody>
          <a:bodyPr/>
          <a:lstStyle/>
          <a:p>
            <a:r>
              <a:rPr lang="es-CL" sz="4000" dirty="0"/>
              <a:t>Ahora practiquemos los siguientes ejercicios en tu computador.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8900532" y="3119447"/>
            <a:ext cx="10399131" cy="5714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3000" dirty="0">
                <a:latin typeface="Consolas"/>
                <a:cs typeface="Consolas"/>
              </a:rPr>
              <a:t>Ejercicio 1: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Construye un programa que el usuario ingrese un número.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El programa leerá el valor, y obtendrá el resto (Residuo o Mod) al dividir el número por 2.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Si el resultado de la división es 0, mostrar por pantalla “El número ingresado es par”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Sino mostrar por pantalla “El número ingresado es impar”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marL="50800" algn="just" rtl="0">
              <a:lnSpc>
                <a:spcPct val="90000"/>
              </a:lnSpc>
              <a:spcBef>
                <a:spcPts val="1000"/>
              </a:spcBef>
              <a:buSzPts val="2800"/>
            </a:pPr>
            <a:endParaRPr lang="es-CL" sz="3000" dirty="0">
              <a:latin typeface="Consolas"/>
              <a:cs typeface="Consola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712168-244D-487D-CE50-2FC2E2D2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68" y="2454275"/>
            <a:ext cx="6819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</p:spPr>
        <p:txBody>
          <a:bodyPr/>
          <a:lstStyle/>
          <a:p>
            <a:r>
              <a:rPr lang="es-CL" sz="4000" dirty="0"/>
              <a:t>Ahora practiquemos los siguientes ejercicios en tu computador.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E2F12F-F926-6C66-B39A-F2169413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0" y="2263775"/>
            <a:ext cx="11517367" cy="6781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C550DB7-479B-419B-B4B5-BC02C90795D8}"/>
              </a:ext>
            </a:extLst>
          </p:cNvPr>
          <p:cNvSpPr txBox="1">
            <a:spLocks/>
          </p:cNvSpPr>
          <p:nvPr/>
        </p:nvSpPr>
        <p:spPr>
          <a:xfrm>
            <a:off x="679450" y="4587875"/>
            <a:ext cx="557197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000" dirty="0"/>
              <a:t>¡Escribe este nuevo código en tu computador!, te servirá para practicar y estudiar”</a:t>
            </a:r>
          </a:p>
        </p:txBody>
      </p:sp>
    </p:spTree>
    <p:extLst>
      <p:ext uri="{BB962C8B-B14F-4D97-AF65-F5344CB8AC3E}">
        <p14:creationId xmlns:p14="http://schemas.microsoft.com/office/powerpoint/2010/main" val="403679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</p:spPr>
        <p:txBody>
          <a:bodyPr/>
          <a:lstStyle/>
          <a:p>
            <a:r>
              <a:rPr lang="es-CL" sz="4000" dirty="0"/>
              <a:t>Ahora practiquemos los siguientes ejercicios en tu computador.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557918" y="1616075"/>
            <a:ext cx="16988263" cy="10331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3000" dirty="0">
                <a:latin typeface="Consolas"/>
                <a:cs typeface="Consolas"/>
              </a:rPr>
              <a:t>Explicación al código anterior: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algn="l">
              <a:buFont typeface="+mj-lt"/>
              <a:buAutoNum type="arabicPeriod"/>
            </a:pPr>
            <a:r>
              <a:rPr lang="es-CL" sz="3000" b="1" dirty="0">
                <a:solidFill>
                  <a:schemeClr val="tx2"/>
                </a:solidFill>
                <a:latin typeface="Consolas"/>
                <a:cs typeface="Consolas"/>
              </a:rPr>
              <a:t>Escribir</a:t>
            </a:r>
            <a:r>
              <a:rPr lang="es-CL" sz="3000" dirty="0">
                <a:latin typeface="Consolas"/>
                <a:cs typeface="Consolas"/>
              </a:rPr>
              <a:t> "Ingrese un número": El programa comienza mostrando en la pantalla un mensaje que le pide al usuario que ingrese un número.</a:t>
            </a:r>
          </a:p>
          <a:p>
            <a:pPr algn="l">
              <a:buFont typeface="+mj-lt"/>
              <a:buAutoNum type="arabicPeriod"/>
            </a:pPr>
            <a:r>
              <a:rPr lang="es-CL" sz="3000" b="1" dirty="0">
                <a:solidFill>
                  <a:schemeClr val="tx2"/>
                </a:solidFill>
                <a:latin typeface="Consolas"/>
                <a:cs typeface="Consolas"/>
              </a:rPr>
              <a:t>Definir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b="1" dirty="0">
                <a:solidFill>
                  <a:schemeClr val="tx2"/>
                </a:solidFill>
                <a:latin typeface="Consolas"/>
                <a:cs typeface="Consolas"/>
              </a:rPr>
              <a:t>como entero</a:t>
            </a:r>
            <a:r>
              <a:rPr lang="es-CL" sz="3000" dirty="0">
                <a:latin typeface="Consolas"/>
                <a:cs typeface="Consolas"/>
              </a:rPr>
              <a:t>: Aquí se declara una variable llamada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como un número entero. En este espacio se almacenará el número ingresado por el usuario.</a:t>
            </a:r>
          </a:p>
          <a:p>
            <a:pPr algn="l">
              <a:buFont typeface="+mj-lt"/>
              <a:buAutoNum type="arabicPeriod"/>
            </a:pPr>
            <a:r>
              <a:rPr lang="es-CL" sz="3000" b="1" dirty="0">
                <a:solidFill>
                  <a:schemeClr val="tx2"/>
                </a:solidFill>
                <a:latin typeface="Consolas"/>
                <a:cs typeface="Consolas"/>
              </a:rPr>
              <a:t>Leer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: El programa lee el número que el usuario ha ingresado y lo almacena en la variable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s-CL" sz="3000" b="1" dirty="0">
                <a:solidFill>
                  <a:schemeClr val="tx2"/>
                </a:solidFill>
                <a:latin typeface="Consolas"/>
                <a:cs typeface="Consolas"/>
              </a:rPr>
              <a:t>Si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% 2 = 0 </a:t>
            </a:r>
            <a:r>
              <a:rPr lang="es-CL" sz="3000" b="1" dirty="0">
                <a:solidFill>
                  <a:schemeClr val="tx2"/>
                </a:solidFill>
                <a:latin typeface="Consolas"/>
                <a:cs typeface="Consolas"/>
              </a:rPr>
              <a:t>Entonces</a:t>
            </a:r>
            <a:r>
              <a:rPr lang="es-CL" sz="3000" dirty="0">
                <a:latin typeface="Consolas"/>
                <a:cs typeface="Consolas"/>
              </a:rPr>
              <a:t>: Se inicia una estructura condicional. El operador % devuelve el residuo de la división entre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y 2. Si el residuo es 0, significa que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es divisible por 2, lo que indica que el número es par.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CL" sz="3000" b="1" dirty="0">
                <a:solidFill>
                  <a:schemeClr val="tx2"/>
                </a:solidFill>
                <a:latin typeface="Consolas"/>
                <a:cs typeface="Consolas"/>
              </a:rPr>
              <a:t>Escribir</a:t>
            </a:r>
            <a:r>
              <a:rPr lang="es-CL" sz="3000" dirty="0">
                <a:latin typeface="Consolas"/>
                <a:cs typeface="Consolas"/>
              </a:rPr>
              <a:t> "El número ingresado es par": Si el residuo es 0, el programa imprime en la pantalla que el número ingresado es par.</a:t>
            </a:r>
          </a:p>
          <a:p>
            <a:pPr algn="l">
              <a:buFont typeface="+mj-lt"/>
              <a:buAutoNum type="arabicPeriod"/>
            </a:pPr>
            <a:r>
              <a:rPr lang="es-CL" sz="3000" b="1" dirty="0">
                <a:solidFill>
                  <a:schemeClr val="tx2"/>
                </a:solidFill>
                <a:latin typeface="Consolas"/>
                <a:cs typeface="Consolas"/>
              </a:rPr>
              <a:t>Sino</a:t>
            </a:r>
            <a:r>
              <a:rPr lang="es-CL" sz="3000" dirty="0">
                <a:latin typeface="Consolas"/>
                <a:cs typeface="Consolas"/>
              </a:rPr>
              <a:t>: Si el residuo no es 0 (es decir, el número no es divisible por 2), se ejecuta la parte del código después de "Sino".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CL" sz="3000" b="1" dirty="0">
                <a:solidFill>
                  <a:schemeClr val="tx2"/>
                </a:solidFill>
                <a:latin typeface="Consolas"/>
                <a:cs typeface="Consolas"/>
              </a:rPr>
              <a:t>Escribir</a:t>
            </a:r>
            <a:r>
              <a:rPr lang="es-CL" sz="3000" dirty="0">
                <a:latin typeface="Consolas"/>
                <a:cs typeface="Consolas"/>
              </a:rPr>
              <a:t> "El número ingresado es impar": En este caso, el programa imprime en la pantalla que el número ingresado es impar.</a:t>
            </a:r>
          </a:p>
          <a:p>
            <a:pPr algn="l">
              <a:buFont typeface="+mj-lt"/>
              <a:buAutoNum type="arabicPeriod"/>
            </a:pPr>
            <a:r>
              <a:rPr lang="es-CL" sz="3000" b="1" dirty="0" err="1">
                <a:solidFill>
                  <a:schemeClr val="tx2"/>
                </a:solidFill>
                <a:latin typeface="Consolas"/>
                <a:cs typeface="Consolas"/>
              </a:rPr>
              <a:t>FinSi</a:t>
            </a:r>
            <a:r>
              <a:rPr lang="es-CL" sz="3000" dirty="0">
                <a:latin typeface="Consolas"/>
                <a:cs typeface="Consolas"/>
              </a:rPr>
              <a:t>: Marca el final de la estructura condicional. Después de este punto, el programa continúa su ejecución normal.</a:t>
            </a:r>
          </a:p>
          <a:p>
            <a:pPr algn="l">
              <a:buFont typeface="+mj-lt"/>
              <a:buAutoNum type="arabicPeriod"/>
            </a:pPr>
            <a:r>
              <a:rPr lang="es-CL" sz="3000" b="1" dirty="0" err="1">
                <a:solidFill>
                  <a:schemeClr val="tx2"/>
                </a:solidFill>
                <a:latin typeface="Consolas"/>
                <a:cs typeface="Consolas"/>
              </a:rPr>
              <a:t>FinProceso</a:t>
            </a:r>
            <a:r>
              <a:rPr lang="es-CL" sz="3000" dirty="0">
                <a:latin typeface="Consolas"/>
                <a:cs typeface="Consolas"/>
              </a:rPr>
              <a:t>: Indica el final del proceso llamado </a:t>
            </a:r>
            <a:r>
              <a:rPr lang="es-CL" sz="3000" dirty="0" err="1">
                <a:latin typeface="Consolas"/>
                <a:cs typeface="Consolas"/>
              </a:rPr>
              <a:t>clasificarNumero</a:t>
            </a:r>
            <a:endParaRPr lang="es-CL" sz="3000" dirty="0">
              <a:latin typeface="Consolas"/>
              <a:cs typeface="Consolas"/>
            </a:endParaRP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marL="50800" algn="just" rtl="0">
              <a:lnSpc>
                <a:spcPct val="90000"/>
              </a:lnSpc>
              <a:spcBef>
                <a:spcPts val="1000"/>
              </a:spcBef>
              <a:buSzPts val="2800"/>
            </a:pPr>
            <a:endParaRPr lang="es-CL" sz="3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7090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</p:spPr>
        <p:txBody>
          <a:bodyPr/>
          <a:lstStyle/>
          <a:p>
            <a:r>
              <a:rPr lang="es-CL" sz="4000" dirty="0"/>
              <a:t>Ahora practiquemos los siguientes ejercicios en tu computador.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8900532" y="3119447"/>
            <a:ext cx="10399131" cy="5714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3000" dirty="0">
                <a:latin typeface="Consolas"/>
                <a:cs typeface="Consolas"/>
              </a:rPr>
              <a:t>Ejercicio 2: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Construye un programa que el usuario ingrese un número.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El programa leerá el valor, y determinará si es mayor a 10, realizará una acción, en caso contrario, otra acción.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Si el resultado es mayor a 10, mostrar por pantalla “El número ingresado es mayor a 10”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Sino mostrar por pantalla “El número ingresado no es mayor a 10”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marL="50800" algn="just" rtl="0">
              <a:lnSpc>
                <a:spcPct val="90000"/>
              </a:lnSpc>
              <a:spcBef>
                <a:spcPts val="1000"/>
              </a:spcBef>
              <a:buSzPts val="2800"/>
            </a:pPr>
            <a:endParaRPr lang="es-CL" sz="3000" dirty="0">
              <a:latin typeface="Consolas"/>
              <a:cs typeface="Consola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712168-244D-487D-CE50-2FC2E2D2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68" y="2454275"/>
            <a:ext cx="6819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9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9518650" y="2378075"/>
            <a:ext cx="53575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9518650" y="4020489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9617262" y="6748577"/>
            <a:ext cx="10486838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_tradnl" sz="3000" dirty="0">
                <a:latin typeface="Consolas"/>
                <a:ea typeface="Consolas"/>
                <a:cs typeface="Consolas"/>
                <a:sym typeface="Consolas"/>
              </a:rPr>
              <a:t>Tipos de estructuras de decisión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9518650" y="5893683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AD2299A-27D1-AA45-A043-C0D64B734853}"/>
              </a:ext>
            </a:extLst>
          </p:cNvPr>
          <p:cNvSpPr txBox="1">
            <a:spLocks/>
          </p:cNvSpPr>
          <p:nvPr/>
        </p:nvSpPr>
        <p:spPr>
          <a:xfrm>
            <a:off x="9518650" y="9931718"/>
            <a:ext cx="8359588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_tradnl" sz="3000" dirty="0">
                <a:latin typeface="Consolas"/>
                <a:ea typeface="Consolas"/>
                <a:cs typeface="Consolas"/>
                <a:sym typeface="Consolas"/>
              </a:rPr>
              <a:t>Ejemplos prácticos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EE1E9F-D6A8-614C-BB95-3AFA463327D0}"/>
              </a:ext>
            </a:extLst>
          </p:cNvPr>
          <p:cNvSpPr txBox="1">
            <a:spLocks/>
          </p:cNvSpPr>
          <p:nvPr/>
        </p:nvSpPr>
        <p:spPr>
          <a:xfrm>
            <a:off x="9617262" y="8981854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9617262" y="4782488"/>
            <a:ext cx="698798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_tradnl" sz="3000" dirty="0">
                <a:latin typeface="Consolas"/>
                <a:ea typeface="Consolas"/>
                <a:cs typeface="Consolas"/>
                <a:sym typeface="Consolas"/>
              </a:rPr>
              <a:t>Introducción a las estructuras de decisión.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6067F0-7DA7-40E0-66FC-9726EE744777}"/>
              </a:ext>
            </a:extLst>
          </p:cNvPr>
          <p:cNvSpPr txBox="1">
            <a:spLocks/>
          </p:cNvSpPr>
          <p:nvPr/>
        </p:nvSpPr>
        <p:spPr>
          <a:xfrm>
            <a:off x="9486900" y="7412588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1B207A7-905D-2C4F-9ECB-4AA7694B5213}"/>
              </a:ext>
            </a:extLst>
          </p:cNvPr>
          <p:cNvSpPr txBox="1">
            <a:spLocks/>
          </p:cNvSpPr>
          <p:nvPr/>
        </p:nvSpPr>
        <p:spPr>
          <a:xfrm>
            <a:off x="9650506" y="8299167"/>
            <a:ext cx="8359588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_tradnl" sz="3000" dirty="0">
                <a:latin typeface="Consolas"/>
                <a:ea typeface="Consolas"/>
                <a:cs typeface="Consolas"/>
                <a:sym typeface="Consolas"/>
              </a:rPr>
              <a:t>Estructuras de decisión anidadas</a:t>
            </a:r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</p:spPr>
        <p:txBody>
          <a:bodyPr/>
          <a:lstStyle/>
          <a:p>
            <a:r>
              <a:rPr lang="es-CL" sz="4000" dirty="0"/>
              <a:t>Ahora practiquemos los siguientes ejercicios en tu computador.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C550DB7-479B-419B-B4B5-BC02C90795D8}"/>
              </a:ext>
            </a:extLst>
          </p:cNvPr>
          <p:cNvSpPr txBox="1">
            <a:spLocks/>
          </p:cNvSpPr>
          <p:nvPr/>
        </p:nvSpPr>
        <p:spPr>
          <a:xfrm>
            <a:off x="683787" y="4280098"/>
            <a:ext cx="48006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000" dirty="0"/>
              <a:t>¡Escribe este nuevo código en tu computador!, te servirá para practicar y estudiar”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590FED-E978-21A0-3BB0-7246D223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137" y="1920875"/>
            <a:ext cx="13666826" cy="65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76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Recuerden……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0471152" y="1724690"/>
            <a:ext cx="84582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3000" dirty="0">
                <a:latin typeface="Consolas"/>
                <a:cs typeface="Consolas"/>
              </a:rPr>
              <a:t>Recuerden que ser ordenado en la programación no solo facilita la comprensión del código, sino que también contribuye a mantener un desarrollo más fluido y libre de errores. Al estructurar tu código de manera clara y coherente, creas un mapa legible que no solo beneficia a otros desarrolladores que puedan trabajar en el mismo proyecto, sino también a ti mismo a medida que vuelves a revisar o amplías tu código en el futuro. La consistencia en la nomenclatura, la </a:t>
            </a:r>
            <a:r>
              <a:rPr lang="es-CL" sz="3300" b="1" dirty="0" err="1">
                <a:solidFill>
                  <a:srgbClr val="FF0000"/>
                </a:solidFill>
                <a:latin typeface="Consolas"/>
                <a:cs typeface="Consolas"/>
              </a:rPr>
              <a:t>indentación</a:t>
            </a:r>
            <a:r>
              <a:rPr lang="es-CL" sz="3000" dirty="0">
                <a:latin typeface="Consolas"/>
                <a:cs typeface="Consolas"/>
              </a:rPr>
              <a:t> y la lógica de programación son claves para construir un código limpio y comprensible.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489BB7-7C28-17BC-E1FB-08962280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895475"/>
            <a:ext cx="6908800" cy="7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85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050" y="9007475"/>
            <a:ext cx="9020022" cy="1015663"/>
          </a:xfrm>
        </p:spPr>
        <p:txBody>
          <a:bodyPr/>
          <a:lstStyle/>
          <a:p>
            <a:r>
              <a:rPr lang="es-CL" sz="6600" dirty="0"/>
              <a:t>Reflexionemos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6276975" y="7752358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BCD8BF0-1144-D34D-8793-D9BC0214A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Reflexionemos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1EE02D-06CB-8A21-36A3-4C6570DE527B}"/>
              </a:ext>
            </a:extLst>
          </p:cNvPr>
          <p:cNvSpPr txBox="1"/>
          <p:nvPr/>
        </p:nvSpPr>
        <p:spPr>
          <a:xfrm>
            <a:off x="1670050" y="5349875"/>
            <a:ext cx="167924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¿Qué conflictos nos puede traer las Ñ y las tildes en programación?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¿Nuestros programas deben contener la Ñ o alguna tilde?¿En que parte?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¿Un programa o variable se puede llamar “</a:t>
            </a:r>
            <a:r>
              <a:rPr lang="es-CL" sz="3000" dirty="0" err="1">
                <a:latin typeface="Consolas"/>
                <a:cs typeface="Consolas"/>
              </a:rPr>
              <a:t>decisi</a:t>
            </a:r>
            <a:r>
              <a:rPr lang="es-CL" sz="3000" dirty="0" err="1">
                <a:solidFill>
                  <a:srgbClr val="FF0000"/>
                </a:solidFill>
                <a:latin typeface="Consolas"/>
                <a:cs typeface="Consolas"/>
              </a:rPr>
              <a:t>ó</a:t>
            </a:r>
            <a:r>
              <a:rPr lang="es-CL" sz="3000" dirty="0" err="1">
                <a:latin typeface="Consolas"/>
                <a:cs typeface="Consolas"/>
              </a:rPr>
              <a:t>nDeJos</a:t>
            </a:r>
            <a:r>
              <a:rPr lang="es-CL" sz="3000" dirty="0" err="1">
                <a:solidFill>
                  <a:srgbClr val="FF0000"/>
                </a:solidFill>
                <a:latin typeface="Consolas"/>
                <a:cs typeface="Consolas"/>
              </a:rPr>
              <a:t>é</a:t>
            </a:r>
            <a:r>
              <a:rPr lang="es-CL" sz="3000" dirty="0">
                <a:latin typeface="Consolas"/>
                <a:cs typeface="Consolas"/>
              </a:rPr>
              <a:t>”?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¿Por qué es importante la </a:t>
            </a:r>
            <a:r>
              <a:rPr lang="es-CL" sz="3000" dirty="0" err="1">
                <a:latin typeface="Consolas"/>
                <a:cs typeface="Consolas"/>
              </a:rPr>
              <a:t>Indentación</a:t>
            </a:r>
            <a:r>
              <a:rPr lang="es-CL" sz="3000">
                <a:latin typeface="Consolas"/>
                <a:cs typeface="Consolas"/>
              </a:rPr>
              <a:t>?</a:t>
            </a:r>
            <a:endParaRPr lang="es-CL" sz="3000" dirty="0">
              <a:latin typeface="Consolas"/>
              <a:cs typeface="Consolas"/>
            </a:endParaRPr>
          </a:p>
        </p:txBody>
      </p:sp>
      <p:pic>
        <p:nvPicPr>
          <p:cNvPr id="5" name="Google Shape;182;p17" descr="http://www.clipartroo.com/images/33/group-talking-clipart-33811.png">
            <a:extLst>
              <a:ext uri="{FF2B5EF4-FFF2-40B4-BE49-F238E27FC236}">
                <a16:creationId xmlns:a16="http://schemas.microsoft.com/office/drawing/2014/main" id="{9D2CD1C6-5DFB-698B-E265-C31844150B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08796" y="678974"/>
            <a:ext cx="6829283" cy="4237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95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7559675"/>
            <a:ext cx="13563600" cy="1828193"/>
          </a:xfrm>
        </p:spPr>
        <p:txBody>
          <a:bodyPr/>
          <a:lstStyle/>
          <a:p>
            <a:pPr marL="50800"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</a:pPr>
            <a:r>
              <a:rPr lang="es-ES_tradnl" sz="6600" dirty="0">
                <a:latin typeface="Consolas"/>
                <a:ea typeface="Consolas"/>
                <a:cs typeface="Consolas"/>
                <a:sym typeface="Consolas"/>
              </a:rPr>
              <a:t>Introducción a las estructuras de decisión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757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Introducción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289050" y="1910327"/>
            <a:ext cx="10058400" cy="704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s-CL" sz="3200" b="0" i="0" u="none" strike="noStrike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es-CL" sz="3000" dirty="0">
                <a:latin typeface="Consolas"/>
                <a:cs typeface="Consolas"/>
              </a:rPr>
              <a:t>las estructuras de decisión son elementos fundamentales que permiten a los algoritmos tomar decisiones en función de condiciones específicas. Estas estructuras son la clave para la creación de programas dinámicos y adaptativos, ya que permiten que el flujo de ejecución del código se ramifique según la evaluación de condiciones lógicas,(Permite tomar un camino u otro camino en base a los datos que se suministre) . En esencia, las estructuras de decisión actúan como el "cerebro" del programa, permitiéndole elegir entre diferentes caminos y ejecutar instrucciones específicas según el contexto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168691-66CE-4B66-DAE9-83B36C50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50" y="1656285"/>
            <a:ext cx="7772400" cy="75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¡Atento a la explicación del o la docente!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289050" y="2648991"/>
            <a:ext cx="7696200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s-CL" sz="3200" b="0" i="0" u="none" strike="noStrike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es-CL" sz="3000" dirty="0">
                <a:latin typeface="Consolas"/>
                <a:cs typeface="Consolas"/>
              </a:rPr>
              <a:t>Supongamos que estamos desarrollando un programa que verifica si un número ingresado por el usuario es positivo o no. Utilizando una estructura de decisión </a:t>
            </a:r>
            <a:r>
              <a:rPr lang="es-CL" sz="3500" b="1" dirty="0" err="1">
                <a:latin typeface="Consolas"/>
                <a:cs typeface="Consolas"/>
              </a:rPr>
              <a:t>if</a:t>
            </a:r>
            <a:r>
              <a:rPr lang="es-CL" sz="3000" dirty="0">
                <a:latin typeface="Consolas"/>
                <a:cs typeface="Consolas"/>
              </a:rPr>
              <a:t>, podemos expresar esta lógica de la siguiente manera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F03DAD-3D2D-DC6A-CFBE-A73BBDCC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850" y="2661353"/>
            <a:ext cx="9448800" cy="598664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3DA2BF1-AD4F-8663-3E83-59FFA7E3540B}"/>
              </a:ext>
            </a:extLst>
          </p:cNvPr>
          <p:cNvSpPr txBox="1">
            <a:spLocks/>
          </p:cNvSpPr>
          <p:nvPr/>
        </p:nvSpPr>
        <p:spPr>
          <a:xfrm>
            <a:off x="2023637" y="7738098"/>
            <a:ext cx="719021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000" dirty="0"/>
              <a:t>¡Escribe el código en tu computador!</a:t>
            </a:r>
          </a:p>
        </p:txBody>
      </p:sp>
    </p:spTree>
    <p:extLst>
      <p:ext uri="{BB962C8B-B14F-4D97-AF65-F5344CB8AC3E}">
        <p14:creationId xmlns:p14="http://schemas.microsoft.com/office/powerpoint/2010/main" val="267739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¡Atento a la explicación del o la docente!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241300" y="1920875"/>
            <a:ext cx="19881850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CL" sz="3000" dirty="0">
              <a:latin typeface="Consolas"/>
              <a:cs typeface="Consolas"/>
            </a:endParaRP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1</a:t>
            </a:r>
            <a:r>
              <a:rPr lang="es-CL" sz="3000" dirty="0">
                <a:latin typeface="Consolas"/>
                <a:cs typeface="Consolas"/>
              </a:rPr>
              <a:t>: Inicio del proceso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2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Escribir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>
                <a:solidFill>
                  <a:srgbClr val="00B050"/>
                </a:solidFill>
                <a:latin typeface="Consolas"/>
                <a:cs typeface="Consolas"/>
              </a:rPr>
              <a:t>"Escribe un número";: </a:t>
            </a:r>
            <a:r>
              <a:rPr lang="es-CL" sz="3000" dirty="0">
                <a:latin typeface="Consolas"/>
                <a:cs typeface="Consolas"/>
              </a:rPr>
              <a:t>Se muestra en la pantalla un mensaje que le pide al usuario que ingrese un número.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3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Definir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como entero</a:t>
            </a:r>
            <a:r>
              <a:rPr lang="es-CL" sz="3000" dirty="0">
                <a:latin typeface="Consolas"/>
                <a:cs typeface="Consolas"/>
              </a:rPr>
              <a:t>;: Se declara una variable llamada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de tipo entero para almacenar el número ingresado por el usuario.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4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Leer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;: Se lee el número ingresado por el usuario y se almacena en la variable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5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Si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&gt; 0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Entonces</a:t>
            </a:r>
            <a:r>
              <a:rPr lang="es-CL" sz="3000" dirty="0">
                <a:latin typeface="Consolas"/>
                <a:cs typeface="Consolas"/>
              </a:rPr>
              <a:t>: Se inicia una estructura de decisión con la condición "si el número es mayor que cero". Si esta condición es verdadera, se ejecuta el siguiente bloque de código.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6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Escribir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>
                <a:solidFill>
                  <a:srgbClr val="00B050"/>
                </a:solidFill>
                <a:latin typeface="Consolas"/>
                <a:cs typeface="Consolas"/>
              </a:rPr>
              <a:t>"El número es positivo"</a:t>
            </a:r>
            <a:r>
              <a:rPr lang="es-CL" sz="3000" dirty="0">
                <a:latin typeface="Consolas"/>
                <a:cs typeface="Consolas"/>
              </a:rPr>
              <a:t>;: Si la condición del Si es verdadera, se imprime en pantalla el mensaje "El número es positivo".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7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 err="1">
                <a:solidFill>
                  <a:schemeClr val="tx2"/>
                </a:solidFill>
                <a:latin typeface="Consolas"/>
                <a:cs typeface="Consolas"/>
              </a:rPr>
              <a:t>SiNo</a:t>
            </a:r>
            <a:r>
              <a:rPr lang="es-CL" sz="3000" dirty="0">
                <a:latin typeface="Consolas"/>
                <a:cs typeface="Consolas"/>
              </a:rPr>
              <a:t>: Esta es la parte del Si que se ejecuta si la condición del Si es falsa.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8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Escribir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>
                <a:solidFill>
                  <a:srgbClr val="00B050"/>
                </a:solidFill>
                <a:latin typeface="Consolas"/>
                <a:cs typeface="Consolas"/>
              </a:rPr>
              <a:t>"El número es negativo o cero"</a:t>
            </a:r>
            <a:r>
              <a:rPr lang="es-CL" sz="3000" dirty="0">
                <a:latin typeface="Consolas"/>
                <a:cs typeface="Consolas"/>
              </a:rPr>
              <a:t>;: Si la condición del Si es falsa, se imprime en pantalla el mensaje "El número es negativo o cero".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9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 err="1">
                <a:solidFill>
                  <a:schemeClr val="tx2"/>
                </a:solidFill>
                <a:latin typeface="Consolas"/>
                <a:cs typeface="Consolas"/>
              </a:rPr>
              <a:t>FinSi</a:t>
            </a:r>
            <a:r>
              <a:rPr lang="es-CL" sz="3000" dirty="0">
                <a:latin typeface="Consolas"/>
                <a:cs typeface="Consolas"/>
              </a:rPr>
              <a:t>: Marca el final de la estructura Si.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10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 err="1">
                <a:solidFill>
                  <a:schemeClr val="tx2"/>
                </a:solidFill>
                <a:latin typeface="Consolas"/>
                <a:cs typeface="Consolas"/>
              </a:rPr>
              <a:t>FinProceso</a:t>
            </a:r>
            <a:r>
              <a:rPr lang="es-CL" sz="3000" dirty="0">
                <a:latin typeface="Consolas"/>
                <a:cs typeface="Consolas"/>
              </a:rPr>
              <a:t>: Indica el final del proceso.</a:t>
            </a:r>
          </a:p>
          <a:p>
            <a:pPr algn="just"/>
            <a:endParaRPr lang="es-CL" sz="3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5957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¡Las condicionales tienen condiciones a comparar!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241300" y="1920875"/>
            <a:ext cx="19881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CL" sz="3000" dirty="0">
              <a:latin typeface="Consolas"/>
              <a:cs typeface="Consolas"/>
            </a:endParaRPr>
          </a:p>
          <a:p>
            <a:pPr algn="l"/>
            <a:r>
              <a:rPr lang="es-CL" sz="3000" dirty="0">
                <a:solidFill>
                  <a:schemeClr val="tx1"/>
                </a:solidFill>
                <a:latin typeface="Consolas"/>
                <a:cs typeface="Consolas"/>
              </a:rPr>
              <a:t>Las condicionales siempre deben tener un operador de comparación:</a:t>
            </a:r>
          </a:p>
        </p:txBody>
      </p:sp>
      <p:pic>
        <p:nvPicPr>
          <p:cNvPr id="3" name="Google Shape;132;p10">
            <a:extLst>
              <a:ext uri="{FF2B5EF4-FFF2-40B4-BE49-F238E27FC236}">
                <a16:creationId xmlns:a16="http://schemas.microsoft.com/office/drawing/2014/main" id="{42A1C3F5-D19B-755D-2D24-22581B832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13450" y="4130675"/>
            <a:ext cx="7525264" cy="5079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85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7559675"/>
            <a:ext cx="13563600" cy="1828193"/>
          </a:xfrm>
        </p:spPr>
        <p:txBody>
          <a:bodyPr/>
          <a:lstStyle/>
          <a:p>
            <a:pPr marL="50800" marR="0" lvl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</a:pPr>
            <a:r>
              <a:rPr lang="es-ES_tradnl" sz="6600" dirty="0">
                <a:latin typeface="Consolas"/>
                <a:ea typeface="Consolas"/>
                <a:cs typeface="Consolas"/>
                <a:sym typeface="Consolas"/>
              </a:rPr>
              <a:t>Tipos de estructuras de decisión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4050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 IF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2660650" y="2460457"/>
            <a:ext cx="15621000" cy="201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000" dirty="0">
                <a:latin typeface="Consolas"/>
                <a:cs typeface="Consolas"/>
              </a:rPr>
              <a:t>La estructura más básica de decisión. Ejecuta un bloque de código si una condición es verdadera</a:t>
            </a:r>
            <a:endParaRPr lang="es-ES_tradnl" sz="3000" dirty="0">
              <a:latin typeface="Consolas"/>
              <a:cs typeface="Consolas"/>
              <a:sym typeface="Consola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s-ES_tradnl"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s-ES_tradnl" sz="3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F98EE6-B33E-0DC6-3B0E-6E8C5575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65860"/>
            <a:ext cx="10140950" cy="46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1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CCD43CACF4314287F6553AB71AA2AF" ma:contentTypeVersion="8" ma:contentTypeDescription="Crear nuevo documento." ma:contentTypeScope="" ma:versionID="adf557f8ae41b94a7a2ec7566059c856">
  <xsd:schema xmlns:xsd="http://www.w3.org/2001/XMLSchema" xmlns:xs="http://www.w3.org/2001/XMLSchema" xmlns:p="http://schemas.microsoft.com/office/2006/metadata/properties" xmlns:ns2="8a379243-45ec-495f-a22e-237b638f26a0" targetNamespace="http://schemas.microsoft.com/office/2006/metadata/properties" ma:root="true" ma:fieldsID="6ffb951460d3fc8841f62ecb3798a2bc" ns2:_="">
    <xsd:import namespace="8a379243-45ec-495f-a22e-237b638f26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379243-45ec-495f-a22e-237b638f26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33F030-3911-402B-B7AD-F0F119C840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379243-45ec-495f-a22e-237b638f26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821600-D61B-433B-B6F8-A294D9BC75DD}">
  <ds:schemaRefs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8a379243-45ec-495f-a22e-237b638f26a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3910</TotalTime>
  <Words>1403</Words>
  <Application>Microsoft Office PowerPoint</Application>
  <PresentationFormat>Personalizado</PresentationFormat>
  <Paragraphs>99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Consolas</vt:lpstr>
      <vt:lpstr>Franklin Gothic</vt:lpstr>
      <vt:lpstr>Söhne</vt:lpstr>
      <vt:lpstr>Office Theme</vt:lpstr>
      <vt:lpstr>Fundamentos de Programación FPY Estructuras de decisión en Pseudocódigo </vt:lpstr>
      <vt:lpstr>Presentación de PowerPoint</vt:lpstr>
      <vt:lpstr>Introducción a las estructuras de decisión</vt:lpstr>
      <vt:lpstr>Introducción</vt:lpstr>
      <vt:lpstr>¡Atento a la explicación del o la docente!</vt:lpstr>
      <vt:lpstr>¡Atento a la explicación del o la docente!</vt:lpstr>
      <vt:lpstr>¡Las condicionales tienen condiciones a comparar!</vt:lpstr>
      <vt:lpstr>Tipos de estructuras de decisión</vt:lpstr>
      <vt:lpstr>Estructura IF</vt:lpstr>
      <vt:lpstr>Estructura IF-ELSE</vt:lpstr>
      <vt:lpstr>Presentación de PowerPoint</vt:lpstr>
      <vt:lpstr>Estructura IF-ELSE   IF-ELSE (Decisión Anidada)</vt:lpstr>
      <vt:lpstr>Tips para abordar las decisiones anidadas</vt:lpstr>
      <vt:lpstr>Recuerden……</vt:lpstr>
      <vt:lpstr>Presentación de PowerPoint</vt:lpstr>
      <vt:lpstr>Ahora practiquemos los siguientes ejercicios en tu computador. </vt:lpstr>
      <vt:lpstr>Ahora practiquemos los siguientes ejercicios en tu computador. </vt:lpstr>
      <vt:lpstr>Ahora practiquemos los siguientes ejercicios en tu computador. </vt:lpstr>
      <vt:lpstr>Ahora practiquemos los siguientes ejercicios en tu computador. </vt:lpstr>
      <vt:lpstr>Ahora practiquemos los siguientes ejercicios en tu computador. </vt:lpstr>
      <vt:lpstr>Recuerden……</vt:lpstr>
      <vt:lpstr>Reflexionemos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Antonio Rioseco A.</cp:lastModifiedBy>
  <cp:revision>229</cp:revision>
  <dcterms:created xsi:type="dcterms:W3CDTF">2022-07-20T19:15:37Z</dcterms:created>
  <dcterms:modified xsi:type="dcterms:W3CDTF">2025-01-28T20:08:45Z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0x0101001ECCD43CACF4314287F6553AB71AA2AF</vt:lpwstr>
  </property>
</Properties>
</file>